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68" r:id="rId4"/>
    <p:sldId id="259" r:id="rId5"/>
    <p:sldId id="258" r:id="rId6"/>
    <p:sldId id="286" r:id="rId7"/>
    <p:sldId id="287" r:id="rId8"/>
    <p:sldId id="288" r:id="rId9"/>
    <p:sldId id="260" r:id="rId10"/>
    <p:sldId id="261" r:id="rId11"/>
    <p:sldId id="289" r:id="rId12"/>
    <p:sldId id="262" r:id="rId13"/>
    <p:sldId id="290" r:id="rId14"/>
    <p:sldId id="291" r:id="rId15"/>
    <p:sldId id="292" r:id="rId16"/>
    <p:sldId id="263" r:id="rId17"/>
    <p:sldId id="264" r:id="rId18"/>
    <p:sldId id="265" r:id="rId19"/>
    <p:sldId id="266" r:id="rId20"/>
    <p:sldId id="267" r:id="rId21"/>
    <p:sldId id="269" r:id="rId22"/>
    <p:sldId id="293" r:id="rId23"/>
    <p:sldId id="270" r:id="rId24"/>
    <p:sldId id="271" r:id="rId25"/>
    <p:sldId id="294" r:id="rId26"/>
    <p:sldId id="295" r:id="rId27"/>
    <p:sldId id="272" r:id="rId28"/>
    <p:sldId id="273" r:id="rId29"/>
    <p:sldId id="296" r:id="rId30"/>
    <p:sldId id="274" r:id="rId31"/>
    <p:sldId id="297" r:id="rId32"/>
    <p:sldId id="275" r:id="rId33"/>
    <p:sldId id="276" r:id="rId34"/>
    <p:sldId id="277" r:id="rId35"/>
    <p:sldId id="281" r:id="rId36"/>
    <p:sldId id="298" r:id="rId37"/>
    <p:sldId id="278" r:id="rId38"/>
    <p:sldId id="279" r:id="rId39"/>
    <p:sldId id="299" r:id="rId40"/>
    <p:sldId id="282" r:id="rId41"/>
    <p:sldId id="283" r:id="rId42"/>
    <p:sldId id="300" r:id="rId43"/>
    <p:sldId id="284" r:id="rId44"/>
    <p:sldId id="285" r:id="rId45"/>
    <p:sldId id="301" r:id="rId4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2" autoAdjust="0"/>
    <p:restoredTop sz="65733" autoAdjust="0"/>
  </p:normalViewPr>
  <p:slideViewPr>
    <p:cSldViewPr snapToGrid="0">
      <p:cViewPr varScale="1">
        <p:scale>
          <a:sx n="35" d="100"/>
          <a:sy n="35" d="100"/>
        </p:scale>
        <p:origin x="1591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48B44-CDA6-4D99-B3E7-B4F1BD0F5B2E}" type="datetimeFigureOut">
              <a:rPr lang="zh-HK" altLang="en-US" smtClean="0"/>
              <a:t>21/4/2016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60B82-88B8-47B3-BEAB-073DDBD0A5C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88411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9D670-599D-4A53-93A2-5A8D475963F3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4D9CC-D41C-4763-BB0A-66BE1A9BC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8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dirty="0"/>
              <a:t>other signs including tenderness extends beyond the apparent involved area, margins of involvement is indistinct, crepitus. Fever is only in 40% of cases. lymphangitis is rarely seen.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D9CC-D41C-4763-BB0A-66BE1A9BC5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07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HK" dirty="0"/>
              <a:t>Risk stratification</a:t>
            </a:r>
          </a:p>
          <a:p>
            <a:r>
              <a:rPr lang="en-GB" altLang="zh-HK" dirty="0" err="1"/>
              <a:t>Dx</a:t>
            </a:r>
            <a:r>
              <a:rPr lang="en-GB" altLang="zh-HK" dirty="0"/>
              <a:t> by finger test 2 cm incision, and finger dissect the subcutaneous tissue, USG show collection of fluid of 4mm, MRI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D9CC-D41C-4763-BB0A-66BE1A9BC5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25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D9CC-D41C-4763-BB0A-66BE1A9BC5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81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D9CC-D41C-4763-BB0A-66BE1A9BC5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21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Pulse-oximeter is unreliable in </a:t>
            </a:r>
            <a:r>
              <a:rPr lang="en-H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methemoglobinemia</a:t>
            </a:r>
            <a:r>
              <a:rPr lang="en-H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 it will typically show saturation around 85%. This is because </a:t>
            </a:r>
            <a:r>
              <a:rPr lang="en-H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MetHb</a:t>
            </a:r>
            <a:r>
              <a:rPr lang="en-H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detected by both </a:t>
            </a:r>
            <a:r>
              <a:rPr lang="en-H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oxyhemoglobin</a:t>
            </a:r>
            <a:r>
              <a:rPr lang="en-H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(940 nm) and </a:t>
            </a:r>
            <a:r>
              <a:rPr lang="en-H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deoxyhemoglobin</a:t>
            </a:r>
            <a:r>
              <a:rPr lang="en-H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(660 nm) sensors of the oximeters.</a:t>
            </a:r>
            <a:endParaRPr lang="en-US" altLang="zh-HK" sz="1200" dirty="0"/>
          </a:p>
          <a:p>
            <a:r>
              <a:rPr lang="en-US" altLang="zh-HK" sz="1200" dirty="0"/>
              <a:t>15 to 20 % </a:t>
            </a:r>
            <a:r>
              <a:rPr lang="en-US" altLang="zh-HK" sz="1200" dirty="0" err="1"/>
              <a:t>MetHb</a:t>
            </a:r>
            <a:r>
              <a:rPr lang="en-US" altLang="zh-HK" sz="1200" dirty="0"/>
              <a:t> level will have cyanosis, more than 25% will have symptoms with headache, more than 50% will have altered mental status . It is about symptoms of hypoxia</a:t>
            </a:r>
          </a:p>
          <a:p>
            <a:r>
              <a:rPr lang="en-US" altLang="zh-HK" sz="1200" dirty="0"/>
              <a:t>urine toxicology?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nitrates in vegetables; environmental and industrial chemicals (e.g. naphthalene).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Drugs like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Benzocaine, 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dapsone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Zopiclone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altLang="zh-H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Infant</a:t>
            </a:r>
            <a:r>
              <a:rPr lang="en-US" altLang="zh-HK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H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more easy to suffer due to inactive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cytochrome b5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reductase.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D9CC-D41C-4763-BB0A-66BE1A9BC5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14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patient fails to respond to methylene blue this may reflect an incorrect diagnosis (e.g. </a:t>
            </a:r>
            <a:r>
              <a:rPr lang="en-H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sulfhemoglobinemia</a:t>
            </a:r>
            <a:r>
              <a:rPr lang="en-H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inadequate gastrointestinal decontamination with ongoing toxin absorption, G6PD deficiency, congenital NADPH </a:t>
            </a:r>
            <a:r>
              <a:rPr lang="en-H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MetHb</a:t>
            </a:r>
            <a:r>
              <a:rPr lang="en-H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reductase deficiency or a rare toxin. In G6PD deficiency NADPH production is insufficient to reduce methylene blue to </a:t>
            </a:r>
            <a:r>
              <a:rPr lang="en-H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leucomethylene</a:t>
            </a:r>
            <a:r>
              <a:rPr lang="en-H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blue. In this situation, methylene blue therapy is not only ineffective, but may even result in higher levels of methylene blue than of </a:t>
            </a:r>
            <a:r>
              <a:rPr lang="en-H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leucomethylene</a:t>
            </a:r>
            <a:r>
              <a:rPr lang="en-H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blue leading to paradoxical </a:t>
            </a:r>
            <a:r>
              <a:rPr lang="en-H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methemoglobinemia</a:t>
            </a:r>
            <a:r>
              <a:rPr lang="en-H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H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treatment plasma exchange or hyperbaric</a:t>
            </a:r>
            <a:r>
              <a:rPr lang="en-HK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o2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D9CC-D41C-4763-BB0A-66BE1A9BC5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84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Spontaneous </a:t>
            </a:r>
            <a:r>
              <a:rPr lang="en-US" dirty="0" err="1"/>
              <a:t>pneumomediastinum</a:t>
            </a:r>
            <a:r>
              <a:rPr lang="en-US"/>
              <a:t>.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intra-thoracic pressure and  Valsalva maneuvers…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asthma, cough, vomiting DO like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cocaine</a:t>
            </a:r>
          </a:p>
          <a:p>
            <a:r>
              <a:rPr lang="en-H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Boerhaave's</a:t>
            </a:r>
            <a:r>
              <a:rPr lang="en-H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syndrome, soft-tissue infection of head and neck by gas producing organisms, trauma and foreign body</a:t>
            </a:r>
          </a:p>
          <a:p>
            <a:r>
              <a:rPr lang="en-H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HKCEM</a:t>
            </a:r>
            <a:r>
              <a:rPr lang="en-HK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 Jan</a:t>
            </a:r>
            <a:endParaRPr lang="en-H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D9CC-D41C-4763-BB0A-66BE1A9BC50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8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072" y="1289313"/>
            <a:ext cx="9144000" cy="1641490"/>
          </a:xfrm>
        </p:spPr>
        <p:txBody>
          <a:bodyPr/>
          <a:lstStyle/>
          <a:p>
            <a:r>
              <a:rPr lang="en-US" dirty="0"/>
              <a:t>OSCE 2016 April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6"/>
            <a:ext cx="9144000" cy="718376"/>
          </a:xfrm>
        </p:spPr>
        <p:txBody>
          <a:bodyPr/>
          <a:lstStyle/>
          <a:p>
            <a:r>
              <a:rPr lang="en-US" dirty="0"/>
              <a:t>RH AED </a:t>
            </a:r>
          </a:p>
        </p:txBody>
      </p:sp>
    </p:spTree>
    <p:extLst>
      <p:ext uri="{BB962C8B-B14F-4D97-AF65-F5344CB8AC3E}">
        <p14:creationId xmlns:p14="http://schemas.microsoft.com/office/powerpoint/2010/main" val="3392215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872" y="972870"/>
            <a:ext cx="10233800" cy="4351338"/>
          </a:xfrm>
        </p:spPr>
        <p:txBody>
          <a:bodyPr/>
          <a:lstStyle/>
          <a:p>
            <a:r>
              <a:rPr lang="en-US" dirty="0"/>
              <a:t>Question 2.1 </a:t>
            </a:r>
            <a:br>
              <a:rPr lang="en-US" dirty="0"/>
            </a:br>
            <a:r>
              <a:rPr lang="en-US" dirty="0"/>
              <a:t>What is the CT brain abnormality?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2767526"/>
            <a:ext cx="10516511" cy="1322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63" y="2352782"/>
            <a:ext cx="3817706" cy="3817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78" y="2352782"/>
            <a:ext cx="3787311" cy="37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07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 err="1"/>
              <a:t>hyperdense</a:t>
            </a:r>
            <a:r>
              <a:rPr lang="en-US" altLang="zh-HK" dirty="0"/>
              <a:t> in straight sinus, vein of Galen , suggestive of acute thrombosis, </a:t>
            </a:r>
            <a:br>
              <a:rPr lang="en-US" altLang="zh-HK" dirty="0"/>
            </a:br>
            <a:r>
              <a:rPr lang="en-US" altLang="zh-HK" dirty="0"/>
              <a:t>age related atrophic changes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821118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654" y="1049926"/>
            <a:ext cx="10233800" cy="4351338"/>
          </a:xfrm>
        </p:spPr>
        <p:txBody>
          <a:bodyPr>
            <a:normAutofit/>
          </a:bodyPr>
          <a:lstStyle/>
          <a:p>
            <a:pPr hangingPunct="0"/>
            <a:r>
              <a:rPr lang="en-US" sz="3200" dirty="0"/>
              <a:t>Question2.2</a:t>
            </a:r>
            <a:br>
              <a:rPr lang="en-US" sz="3200" dirty="0"/>
            </a:br>
            <a:r>
              <a:rPr lang="en-US" sz="3200" dirty="0"/>
              <a:t>What are the risk factors associated in the disease?</a:t>
            </a:r>
          </a:p>
          <a:p>
            <a:pPr hangingPunct="0"/>
            <a:endParaRPr lang="en-US" sz="3200" dirty="0"/>
          </a:p>
          <a:p>
            <a:pPr hangingPunct="0"/>
            <a:r>
              <a:rPr lang="en-US" sz="3200" dirty="0"/>
              <a:t>Question2.3</a:t>
            </a:r>
            <a:br>
              <a:rPr lang="en-US" sz="3200" dirty="0"/>
            </a:br>
            <a:r>
              <a:rPr lang="en-US" sz="3200" dirty="0"/>
              <a:t>What are the other investigations?</a:t>
            </a:r>
          </a:p>
          <a:p>
            <a:pPr hangingPunct="0"/>
            <a:endParaRPr lang="en-US" sz="3200" dirty="0"/>
          </a:p>
          <a:p>
            <a:pPr hangingPunct="0"/>
            <a:r>
              <a:rPr lang="en-US" sz="3200" dirty="0"/>
              <a:t>Question 2.4</a:t>
            </a:r>
            <a:br>
              <a:rPr lang="en-US" sz="3200" dirty="0"/>
            </a:br>
            <a:r>
              <a:rPr lang="en-US" sz="3200" dirty="0"/>
              <a:t>What is the treatment principle for this condition?</a:t>
            </a:r>
          </a:p>
        </p:txBody>
      </p:sp>
    </p:spTree>
    <p:extLst>
      <p:ext uri="{BB962C8B-B14F-4D97-AF65-F5344CB8AC3E}">
        <p14:creationId xmlns:p14="http://schemas.microsoft.com/office/powerpoint/2010/main" val="2364524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669" y="100625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HK" dirty="0"/>
              <a:t>What are the risk factors associated in the disease?</a:t>
            </a:r>
            <a:br>
              <a:rPr lang="en-US" altLang="zh-HK" dirty="0"/>
            </a:b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606565"/>
            <a:ext cx="10233800" cy="3570397"/>
          </a:xfrm>
        </p:spPr>
        <p:txBody>
          <a:bodyPr/>
          <a:lstStyle/>
          <a:p>
            <a:r>
              <a:rPr lang="en-GB" altLang="zh-HK" dirty="0"/>
              <a:t>Virchow's Triad </a:t>
            </a:r>
          </a:p>
          <a:p>
            <a:r>
              <a:rPr lang="en-GB" altLang="zh-HK" dirty="0" err="1"/>
              <a:t>eg</a:t>
            </a:r>
            <a:r>
              <a:rPr lang="en-GB" altLang="zh-HK" dirty="0"/>
              <a:t> protein C, S deficiency, </a:t>
            </a:r>
            <a:r>
              <a:rPr lang="en-GB" altLang="zh-HK" dirty="0" err="1"/>
              <a:t>antiphospholipid</a:t>
            </a:r>
            <a:r>
              <a:rPr lang="en-GB" altLang="zh-HK" dirty="0"/>
              <a:t> syndrome, OCP, pregnancy, </a:t>
            </a:r>
            <a:r>
              <a:rPr lang="en-GB" altLang="zh-HK" dirty="0" err="1"/>
              <a:t>malginancy</a:t>
            </a:r>
            <a:r>
              <a:rPr lang="en-GB" altLang="zh-HK" dirty="0"/>
              <a:t>, injury, </a:t>
            </a:r>
            <a:r>
              <a:rPr lang="en-GB" altLang="zh-HK" dirty="0" err="1"/>
              <a:t>parameningeal</a:t>
            </a:r>
            <a:r>
              <a:rPr lang="en-GB" altLang="zh-HK" dirty="0"/>
              <a:t> infection ( ear, sinus </a:t>
            </a:r>
            <a:r>
              <a:rPr lang="en-GB" altLang="zh-HK" dirty="0" err="1"/>
              <a:t>mough</a:t>
            </a:r>
            <a:r>
              <a:rPr lang="en-GB" altLang="zh-HK" dirty="0"/>
              <a:t> face and neck ), SLE, IBD, </a:t>
            </a:r>
            <a:r>
              <a:rPr lang="en-GB" altLang="zh-HK" dirty="0" err="1"/>
              <a:t>nephrotic</a:t>
            </a:r>
            <a:r>
              <a:rPr lang="en-GB" altLang="zh-HK" dirty="0"/>
              <a:t> syndrome....</a:t>
            </a:r>
            <a:r>
              <a:rPr lang="en-GB" altLang="zh-HK" dirty="0" err="1"/>
              <a:t>etc</a:t>
            </a:r>
            <a:endParaRPr lang="en-GB" altLang="zh-HK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2392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221" y="84860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HK" dirty="0"/>
              <a:t>What are the other investigations?</a:t>
            </a:r>
            <a:br>
              <a:rPr lang="en-US" altLang="zh-HK" dirty="0"/>
            </a:b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911365"/>
            <a:ext cx="10233800" cy="3265597"/>
          </a:xfrm>
        </p:spPr>
        <p:txBody>
          <a:bodyPr/>
          <a:lstStyle/>
          <a:p>
            <a:r>
              <a:rPr lang="en-GB" altLang="zh-HK" dirty="0"/>
              <a:t>For diagnosis, CT </a:t>
            </a:r>
            <a:r>
              <a:rPr lang="en-GB" altLang="zh-HK" dirty="0" err="1"/>
              <a:t>venogram</a:t>
            </a:r>
            <a:r>
              <a:rPr lang="en-GB" altLang="zh-HK" dirty="0"/>
              <a:t>, MR </a:t>
            </a:r>
            <a:r>
              <a:rPr lang="en-GB" altLang="zh-HK" dirty="0" err="1"/>
              <a:t>venogram</a:t>
            </a:r>
            <a:endParaRPr lang="en-GB" altLang="zh-HK" dirty="0"/>
          </a:p>
          <a:p>
            <a:r>
              <a:rPr lang="en-GB" altLang="zh-HK" dirty="0"/>
              <a:t>Investigate the underlying cause, such as </a:t>
            </a:r>
            <a:r>
              <a:rPr lang="en-GB" altLang="zh-HK" dirty="0" err="1"/>
              <a:t>tumor</a:t>
            </a:r>
            <a:r>
              <a:rPr lang="en-GB" altLang="zh-HK" dirty="0"/>
              <a:t> marker, immune marker </a:t>
            </a:r>
          </a:p>
        </p:txBody>
      </p:sp>
    </p:spTree>
    <p:extLst>
      <p:ext uri="{BB962C8B-B14F-4D97-AF65-F5344CB8AC3E}">
        <p14:creationId xmlns:p14="http://schemas.microsoft.com/office/powerpoint/2010/main" val="213625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179" y="10167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HK" dirty="0"/>
              <a:t>What is the treatment principle for this condition?</a:t>
            </a:r>
            <a:br>
              <a:rPr lang="en-US" altLang="zh-HK" dirty="0"/>
            </a:b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638097"/>
            <a:ext cx="10233800" cy="3538866"/>
          </a:xfrm>
        </p:spPr>
        <p:txBody>
          <a:bodyPr/>
          <a:lstStyle/>
          <a:p>
            <a:r>
              <a:rPr lang="en-GB" altLang="zh-HK" dirty="0" err="1"/>
              <a:t>Anticoaguation</a:t>
            </a:r>
            <a:r>
              <a:rPr lang="en-GB" altLang="zh-HK" dirty="0"/>
              <a:t>. LMWH then warfarin, duration depends on the underlying risk factor </a:t>
            </a:r>
          </a:p>
          <a:p>
            <a:r>
              <a:rPr lang="en-GB" altLang="zh-HK" dirty="0"/>
              <a:t>Antiepileptic.( discuss with neurologist)  increase risk if focal </a:t>
            </a:r>
            <a:r>
              <a:rPr lang="en-GB" altLang="zh-HK" dirty="0" err="1"/>
              <a:t>edema</a:t>
            </a:r>
            <a:r>
              <a:rPr lang="en-GB" altLang="zh-HK" dirty="0"/>
              <a:t>, motor deficit, ischemic or haemorrhagic infarcts.</a:t>
            </a:r>
          </a:p>
          <a:p>
            <a:r>
              <a:rPr lang="en-GB" altLang="zh-HK" dirty="0"/>
              <a:t>May consider thrombolysis.</a:t>
            </a:r>
          </a:p>
        </p:txBody>
      </p:sp>
    </p:spTree>
    <p:extLst>
      <p:ext uri="{BB962C8B-B14F-4D97-AF65-F5344CB8AC3E}">
        <p14:creationId xmlns:p14="http://schemas.microsoft.com/office/powerpoint/2010/main" val="216682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492" y="1604731"/>
            <a:ext cx="10233800" cy="4351338"/>
          </a:xfrm>
        </p:spPr>
        <p:txBody>
          <a:bodyPr/>
          <a:lstStyle/>
          <a:p>
            <a:r>
              <a:rPr lang="en-US" sz="3200" dirty="0"/>
              <a:t>30 years old man found drowsy in street, with a empty bag of medicines.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95821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8081" y="854717"/>
            <a:ext cx="10233800" cy="4351338"/>
          </a:xfrm>
        </p:spPr>
        <p:txBody>
          <a:bodyPr/>
          <a:lstStyle/>
          <a:p>
            <a:r>
              <a:rPr lang="en-US" dirty="0"/>
              <a:t>Question 3.1</a:t>
            </a:r>
            <a:br>
              <a:rPr lang="en-US" dirty="0"/>
            </a:br>
            <a:r>
              <a:rPr lang="en-US" dirty="0"/>
              <a:t>Please comment on the photo.</a:t>
            </a:r>
          </a:p>
          <a:p>
            <a:endParaRPr lang="en-US" dirty="0"/>
          </a:p>
          <a:p>
            <a:r>
              <a:rPr lang="en-US" altLang="zh-HK" dirty="0"/>
              <a:t>peripheral cyanosis, clubbing of finger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562" y="84421"/>
            <a:ext cx="3726384" cy="661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0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115" y="767386"/>
            <a:ext cx="10233800" cy="5980545"/>
          </a:xfrm>
        </p:spPr>
        <p:txBody>
          <a:bodyPr>
            <a:normAutofit fontScale="92500" lnSpcReduction="20000"/>
          </a:bodyPr>
          <a:lstStyle/>
          <a:p>
            <a:pPr hangingPunct="0"/>
            <a:r>
              <a:rPr lang="en-US" sz="3500" dirty="0"/>
              <a:t>Question3.2</a:t>
            </a:r>
            <a:br>
              <a:rPr lang="en-US" sz="3500" dirty="0"/>
            </a:br>
            <a:r>
              <a:rPr lang="en-US" sz="3500" dirty="0"/>
              <a:t>What are the bedside investigations?</a:t>
            </a:r>
            <a:br>
              <a:rPr lang="en-US" sz="3500" dirty="0"/>
            </a:br>
            <a:br>
              <a:rPr lang="en-US" sz="3500" dirty="0"/>
            </a:br>
            <a:endParaRPr lang="en-US" sz="3500" dirty="0"/>
          </a:p>
          <a:p>
            <a:pPr hangingPunct="0"/>
            <a:r>
              <a:rPr lang="en-US" altLang="zh-HK" sz="3600" dirty="0"/>
              <a:t>pulse co-oximeter to see </a:t>
            </a:r>
            <a:r>
              <a:rPr lang="en-US" altLang="zh-HK" sz="3600" dirty="0" err="1"/>
              <a:t>metHb</a:t>
            </a:r>
            <a:r>
              <a:rPr lang="en-US" altLang="zh-HK" sz="3600" dirty="0"/>
              <a:t>.</a:t>
            </a:r>
            <a:br>
              <a:rPr lang="en-US" altLang="zh-HK" sz="3600" dirty="0"/>
            </a:br>
            <a:r>
              <a:rPr lang="en-US" altLang="zh-HK" sz="3600" dirty="0"/>
              <a:t>ABG  analysis.</a:t>
            </a:r>
          </a:p>
          <a:p>
            <a:pPr hangingPunct="0"/>
            <a:endParaRPr lang="en-US" sz="3500" dirty="0"/>
          </a:p>
          <a:p>
            <a:pPr hangingPunct="0"/>
            <a:r>
              <a:rPr lang="en-US" sz="3500" dirty="0"/>
              <a:t>Question3.3</a:t>
            </a:r>
            <a:br>
              <a:rPr lang="en-US" sz="3500" dirty="0"/>
            </a:br>
            <a:r>
              <a:rPr lang="en-US" sz="3500" dirty="0"/>
              <a:t>Please comment on the</a:t>
            </a:r>
            <a:br>
              <a:rPr lang="en-US" sz="3500" dirty="0"/>
            </a:br>
            <a:r>
              <a:rPr lang="en-US" sz="3500" dirty="0"/>
              <a:t>photo of his blood sample.</a:t>
            </a:r>
            <a:br>
              <a:rPr lang="en-US" sz="3500" dirty="0"/>
            </a:br>
            <a:br>
              <a:rPr lang="en-US" sz="3500" dirty="0"/>
            </a:br>
            <a:endParaRPr lang="en-US" sz="3500" dirty="0"/>
          </a:p>
          <a:p>
            <a:pPr hangingPunct="0"/>
            <a:r>
              <a:rPr lang="en-HK" sz="3200" dirty="0"/>
              <a:t>chocolate brown colour of </a:t>
            </a:r>
            <a:br>
              <a:rPr lang="en-HK" sz="3200" dirty="0"/>
            </a:br>
            <a:r>
              <a:rPr lang="en-HK" sz="3200" dirty="0"/>
              <a:t>blood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43094" y="2474351"/>
            <a:ext cx="3080058" cy="546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1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977462"/>
            <a:ext cx="10233800" cy="5199501"/>
          </a:xfrm>
        </p:spPr>
        <p:txBody>
          <a:bodyPr>
            <a:normAutofit/>
          </a:bodyPr>
          <a:lstStyle/>
          <a:p>
            <a:pPr hangingPunct="0"/>
            <a:r>
              <a:rPr lang="en-US" dirty="0"/>
              <a:t>Question3.4</a:t>
            </a:r>
            <a:br>
              <a:rPr lang="en-US" dirty="0"/>
            </a:br>
            <a:r>
              <a:rPr lang="en-US" dirty="0"/>
              <a:t>Is there any specific treatment for this condition? And what are the indications and contraindications?</a:t>
            </a:r>
          </a:p>
          <a:p>
            <a:pPr hangingPunct="0"/>
            <a:endParaRPr lang="en-US" dirty="0"/>
          </a:p>
          <a:p>
            <a:r>
              <a:rPr lang="en-US" altLang="zh-HK" dirty="0"/>
              <a:t>methylene blue 1mg/kg over 5min if Met </a:t>
            </a:r>
            <a:r>
              <a:rPr lang="en-US" altLang="zh-HK" dirty="0" err="1"/>
              <a:t>Hb</a:t>
            </a:r>
            <a:r>
              <a:rPr lang="en-US" altLang="zh-HK" dirty="0"/>
              <a:t> level more than 20%, </a:t>
            </a:r>
          </a:p>
          <a:p>
            <a:r>
              <a:rPr lang="en-US" altLang="zh-HK" dirty="0"/>
              <a:t>may consider methylene blue in lower level if patient with significant comorbidities or end organ dysfunction</a:t>
            </a:r>
          </a:p>
          <a:p>
            <a:r>
              <a:rPr lang="en-US" altLang="zh-HK" dirty="0"/>
              <a:t>it is contraindicated in G6PD def. because the methylene blue need G6PD to work and it can cause hemolysis</a:t>
            </a:r>
          </a:p>
        </p:txBody>
      </p:sp>
    </p:spTree>
    <p:extLst>
      <p:ext uri="{BB962C8B-B14F-4D97-AF65-F5344CB8AC3E}">
        <p14:creationId xmlns:p14="http://schemas.microsoft.com/office/powerpoint/2010/main" val="419772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007" y="2815119"/>
            <a:ext cx="10134600" cy="2724845"/>
          </a:xfrm>
        </p:spPr>
        <p:txBody>
          <a:bodyPr>
            <a:normAutofit/>
          </a:bodyPr>
          <a:lstStyle/>
          <a:p>
            <a:pPr hangingPunct="0"/>
            <a:r>
              <a:rPr lang="en-US" sz="3200" dirty="0"/>
              <a:t>65 years old lady. She had history of DM, HT and chronic renal failure. She claimed to have pain on the left leg for two days. She denied of any injury.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4160" y="1017535"/>
            <a:ext cx="10515600" cy="1325563"/>
          </a:xfrm>
        </p:spPr>
        <p:txBody>
          <a:bodyPr/>
          <a:lstStyle/>
          <a:p>
            <a:r>
              <a:rPr lang="en-US" dirty="0"/>
              <a:t>Case 1</a:t>
            </a:r>
          </a:p>
        </p:txBody>
      </p:sp>
    </p:spTree>
    <p:extLst>
      <p:ext uri="{BB962C8B-B14F-4D97-AF65-F5344CB8AC3E}">
        <p14:creationId xmlns:p14="http://schemas.microsoft.com/office/powerpoint/2010/main" val="66212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/>
            <a:r>
              <a:rPr lang="en-US" sz="3200" dirty="0"/>
              <a:t>38 years old man complaint of severe chest pain radiated to back, vital sign stable. ECG done.</a:t>
            </a:r>
          </a:p>
        </p:txBody>
      </p:sp>
    </p:spTree>
    <p:extLst>
      <p:ext uri="{BB962C8B-B14F-4D97-AF65-F5344CB8AC3E}">
        <p14:creationId xmlns:p14="http://schemas.microsoft.com/office/powerpoint/2010/main" val="1191799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324" y="376970"/>
            <a:ext cx="10233800" cy="4351338"/>
          </a:xfrm>
        </p:spPr>
        <p:txBody>
          <a:bodyPr/>
          <a:lstStyle/>
          <a:p>
            <a:pPr hangingPunct="0"/>
            <a:r>
              <a:rPr lang="en-US" dirty="0"/>
              <a:t>Question4.1</a:t>
            </a:r>
            <a:br>
              <a:rPr lang="en-US" dirty="0"/>
            </a:br>
            <a:r>
              <a:rPr lang="en-US" dirty="0"/>
              <a:t>Please comment on the ECG, Is there any method to increase the sensitivity to catch this condition.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22" y="1769422"/>
            <a:ext cx="8453911" cy="475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5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zh-HK" dirty="0"/>
              <a:t>saddle type ST change on V2. </a:t>
            </a:r>
            <a:r>
              <a:rPr lang="en-GB" altLang="zh-HK" dirty="0" err="1"/>
              <a:t>brugada</a:t>
            </a:r>
            <a:r>
              <a:rPr lang="en-GB" altLang="zh-HK" dirty="0"/>
              <a:t> ECG pattern type 2</a:t>
            </a:r>
          </a:p>
          <a:p>
            <a:r>
              <a:rPr lang="en-GB" altLang="zh-HK" dirty="0"/>
              <a:t>high intercostal ECG show a type1 ECG pattern had a high specificity for diagnosis of </a:t>
            </a:r>
            <a:r>
              <a:rPr lang="en-GB" altLang="zh-HK" dirty="0" err="1"/>
              <a:t>brugada</a:t>
            </a:r>
            <a:r>
              <a:rPr lang="en-GB" altLang="zh-HK" dirty="0"/>
              <a:t> </a:t>
            </a:r>
            <a:r>
              <a:rPr lang="en-GB" altLang="zh-HK" dirty="0" err="1"/>
              <a:t>synrome</a:t>
            </a:r>
            <a:endParaRPr lang="en-GB" altLang="zh-HK" dirty="0"/>
          </a:p>
          <a:p>
            <a:pPr marL="0" indent="0">
              <a:buNone/>
            </a:pP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250831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315" y="484848"/>
            <a:ext cx="10233800" cy="4351338"/>
          </a:xfrm>
        </p:spPr>
        <p:txBody>
          <a:bodyPr/>
          <a:lstStyle/>
          <a:p>
            <a:pPr hangingPunct="0"/>
            <a:r>
              <a:rPr lang="en-US" dirty="0"/>
              <a:t>Question4.2</a:t>
            </a:r>
            <a:br>
              <a:rPr lang="en-US" dirty="0"/>
            </a:br>
            <a:r>
              <a:rPr lang="en-US" dirty="0"/>
              <a:t>Please comment on the CT thorax.</a:t>
            </a:r>
          </a:p>
          <a:p>
            <a:pPr hangingPunct="0"/>
            <a:endParaRPr lang="en-US" dirty="0"/>
          </a:p>
          <a:p>
            <a:r>
              <a:rPr lang="en-US" altLang="zh-HK" dirty="0"/>
              <a:t>false lumen in the descending aorta only.</a:t>
            </a:r>
          </a:p>
          <a:p>
            <a:r>
              <a:rPr lang="en-US" altLang="zh-HK" dirty="0"/>
              <a:t>type B aortic dissection</a:t>
            </a:r>
          </a:p>
          <a:p>
            <a:pPr hangingPunct="0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57" y="464126"/>
            <a:ext cx="5462650" cy="54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2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517" y="813620"/>
            <a:ext cx="10233800" cy="4351338"/>
          </a:xfrm>
        </p:spPr>
        <p:txBody>
          <a:bodyPr>
            <a:normAutofit/>
          </a:bodyPr>
          <a:lstStyle/>
          <a:p>
            <a:pPr hangingPunct="0"/>
            <a:r>
              <a:rPr lang="en-US" sz="3200" dirty="0"/>
              <a:t>Question 4.3</a:t>
            </a:r>
            <a:br>
              <a:rPr lang="en-US" sz="3200" dirty="0"/>
            </a:br>
            <a:r>
              <a:rPr lang="en-US" sz="3200" dirty="0"/>
              <a:t>What are the management in the emergency department?</a:t>
            </a:r>
            <a:br>
              <a:rPr lang="en-US" sz="3200" dirty="0"/>
            </a:br>
            <a:endParaRPr lang="en-US" sz="3200" dirty="0"/>
          </a:p>
          <a:p>
            <a:pPr hangingPunct="0"/>
            <a:r>
              <a:rPr lang="en-US" sz="3200" dirty="0"/>
              <a:t>Question4.4</a:t>
            </a:r>
            <a:br>
              <a:rPr lang="en-US" sz="3200" dirty="0"/>
            </a:br>
            <a:r>
              <a:rPr lang="en-US" sz="3200" dirty="0"/>
              <a:t>What is the indications of surgery for the above patient?</a:t>
            </a:r>
          </a:p>
        </p:txBody>
      </p:sp>
    </p:spTree>
    <p:extLst>
      <p:ext uri="{BB962C8B-B14F-4D97-AF65-F5344CB8AC3E}">
        <p14:creationId xmlns:p14="http://schemas.microsoft.com/office/powerpoint/2010/main" val="2883352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K" dirty="0"/>
              <a:t>What are the management in the emergency department?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zh-HK" dirty="0"/>
              <a:t>pain control </a:t>
            </a:r>
          </a:p>
          <a:p>
            <a:r>
              <a:rPr lang="en-GB" altLang="zh-HK" dirty="0"/>
              <a:t>reduction of systolic SBP to around 100mmHg and HR to 60/min</a:t>
            </a:r>
          </a:p>
          <a:p>
            <a:r>
              <a:rPr lang="en-GB" altLang="zh-HK" dirty="0"/>
              <a:t>Intravenous Labetalol or Diltiazem and verapamil if COPD</a:t>
            </a:r>
          </a:p>
          <a:p>
            <a:r>
              <a:rPr lang="en-GB" altLang="zh-HK" dirty="0"/>
              <a:t>Intravenous sodium nitroprusside</a:t>
            </a:r>
          </a:p>
          <a:p>
            <a:r>
              <a:rPr lang="en-GB" altLang="zh-HK" dirty="0"/>
              <a:t>Avoid hydralazine or </a:t>
            </a:r>
            <a:r>
              <a:rPr lang="en-GB" altLang="zh-HK" dirty="0" err="1"/>
              <a:t>diazoxide</a:t>
            </a:r>
            <a:r>
              <a:rPr lang="en-GB" altLang="zh-HK" dirty="0"/>
              <a:t>, reflex </a:t>
            </a:r>
            <a:r>
              <a:rPr lang="en-GB" altLang="zh-HK" dirty="0" err="1"/>
              <a:t>incrase</a:t>
            </a:r>
            <a:r>
              <a:rPr lang="en-GB" altLang="zh-HK" dirty="0"/>
              <a:t> the HR </a:t>
            </a:r>
          </a:p>
          <a:p>
            <a:pPr marL="0" indent="0">
              <a:buNone/>
            </a:pPr>
            <a:endParaRPr lang="en-GB" altLang="zh-HK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21671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138" y="1030013"/>
            <a:ext cx="10515600" cy="1102109"/>
          </a:xfrm>
        </p:spPr>
        <p:txBody>
          <a:bodyPr>
            <a:normAutofit fontScale="90000"/>
          </a:bodyPr>
          <a:lstStyle/>
          <a:p>
            <a:r>
              <a:rPr lang="en-US" altLang="zh-HK" dirty="0"/>
              <a:t>What is the indications of surgery for the above patient?</a:t>
            </a:r>
            <a:br>
              <a:rPr lang="en-US" altLang="zh-HK" dirty="0"/>
            </a:b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427" y="2267059"/>
            <a:ext cx="10233800" cy="4351338"/>
          </a:xfrm>
        </p:spPr>
        <p:txBody>
          <a:bodyPr/>
          <a:lstStyle/>
          <a:p>
            <a:r>
              <a:rPr lang="en-US" dirty="0"/>
              <a:t>1) Distal </a:t>
            </a:r>
            <a:r>
              <a:rPr lang="en-US" dirty="0" err="1"/>
              <a:t>ischaemia</a:t>
            </a:r>
            <a:r>
              <a:rPr lang="en-US" dirty="0"/>
              <a:t>: viscera, kidneys, lower limbs </a:t>
            </a:r>
          </a:p>
          <a:p>
            <a:r>
              <a:rPr lang="en-US" dirty="0"/>
              <a:t>2) Drug resistant pain or hypertension</a:t>
            </a:r>
          </a:p>
          <a:p>
            <a:r>
              <a:rPr lang="en-US" dirty="0"/>
              <a:t>3) Rupture / imminent rupture </a:t>
            </a:r>
          </a:p>
          <a:p>
            <a:r>
              <a:rPr lang="en-US" dirty="0"/>
              <a:t>5) Expansion in length and diameter </a:t>
            </a:r>
          </a:p>
          <a:p>
            <a:r>
              <a:rPr lang="en-US" dirty="0"/>
              <a:t>6) Rupture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65868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65 years old man, complaint of </a:t>
            </a:r>
            <a:r>
              <a:rPr lang="en-US" dirty="0" err="1"/>
              <a:t>sorethroat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4826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140" y="577754"/>
            <a:ext cx="10233800" cy="4351338"/>
          </a:xfrm>
        </p:spPr>
        <p:txBody>
          <a:bodyPr/>
          <a:lstStyle/>
          <a:p>
            <a:r>
              <a:rPr lang="en-US" dirty="0"/>
              <a:t>Question5.1</a:t>
            </a:r>
            <a:br>
              <a:rPr lang="en-US" dirty="0"/>
            </a:br>
            <a:r>
              <a:rPr lang="en-US" dirty="0"/>
              <a:t>Please comment on the neck X ray and chest X ray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83" y="1525712"/>
            <a:ext cx="4064772" cy="51319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39" y="1525712"/>
            <a:ext cx="4102244" cy="51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92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/>
              <a:t>neck X ray , increase of retropharyngeal shadow, gas seen, no FB </a:t>
            </a:r>
          </a:p>
          <a:p>
            <a:r>
              <a:rPr lang="en-US" altLang="zh-HK" dirty="0"/>
              <a:t>Chest X ray ,</a:t>
            </a:r>
            <a:r>
              <a:rPr lang="en-HK" dirty="0"/>
              <a:t> radio-lucent line along the left border of aorta.</a:t>
            </a:r>
            <a:r>
              <a:rPr lang="en-US" dirty="0"/>
              <a:t> </a:t>
            </a:r>
            <a:r>
              <a:rPr lang="en-US" dirty="0" err="1"/>
              <a:t>pneumomediastinum</a:t>
            </a:r>
            <a:r>
              <a:rPr lang="en-US" dirty="0"/>
              <a:t>.</a:t>
            </a:r>
            <a:endParaRPr lang="en-HK" dirty="0"/>
          </a:p>
          <a:p>
            <a:r>
              <a:rPr lang="en-US" altLang="zh-HK" dirty="0"/>
              <a:t> left lower zone infiltration.</a:t>
            </a:r>
          </a:p>
        </p:txBody>
      </p:sp>
    </p:spTree>
    <p:extLst>
      <p:ext uri="{BB962C8B-B14F-4D97-AF65-F5344CB8AC3E}">
        <p14:creationId xmlns:p14="http://schemas.microsoft.com/office/powerpoint/2010/main" val="195597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3075" y="1825625"/>
            <a:ext cx="77284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68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753" y="818757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Question5.2</a:t>
            </a:r>
            <a:br>
              <a:rPr lang="en-US" dirty="0"/>
            </a:br>
            <a:r>
              <a:rPr lang="en-US" dirty="0"/>
              <a:t>please comment on the CT film for her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92" y="1957226"/>
            <a:ext cx="4213261" cy="4213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42" y="1994042"/>
            <a:ext cx="4176445" cy="417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02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/>
              <a:t>low density soft tissue with air pocket in the hypopharynx </a:t>
            </a:r>
          </a:p>
          <a:p>
            <a:r>
              <a:rPr lang="en-US" altLang="zh-HK" dirty="0"/>
              <a:t>upper mediastinal abscess  with air pocket 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984845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 5.3</a:t>
            </a:r>
            <a:br>
              <a:rPr lang="en-US" dirty="0"/>
            </a:br>
            <a:r>
              <a:rPr lang="en-US" dirty="0"/>
              <a:t>what are the possible causes ?</a:t>
            </a:r>
          </a:p>
          <a:p>
            <a:endParaRPr lang="en-US" dirty="0"/>
          </a:p>
          <a:p>
            <a:r>
              <a:rPr lang="en-US" dirty="0"/>
              <a:t>Question 5.4</a:t>
            </a:r>
            <a:br>
              <a:rPr lang="en-US" dirty="0"/>
            </a:br>
            <a:r>
              <a:rPr lang="en-US" dirty="0"/>
              <a:t>What are the Neck X ray finding of FBI ?</a:t>
            </a:r>
          </a:p>
        </p:txBody>
      </p:sp>
    </p:spTree>
    <p:extLst>
      <p:ext uri="{BB962C8B-B14F-4D97-AF65-F5344CB8AC3E}">
        <p14:creationId xmlns:p14="http://schemas.microsoft.com/office/powerpoint/2010/main" val="3366083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30 years old man, both eyes were punched by the others three days ago. There is no decrease of vision acuity. </a:t>
            </a:r>
          </a:p>
        </p:txBody>
      </p:sp>
    </p:spTree>
    <p:extLst>
      <p:ext uri="{BB962C8B-B14F-4D97-AF65-F5344CB8AC3E}">
        <p14:creationId xmlns:p14="http://schemas.microsoft.com/office/powerpoint/2010/main" val="222717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467" y="834169"/>
            <a:ext cx="102338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Qestion6.1</a:t>
            </a:r>
            <a:br>
              <a:rPr lang="en-US" sz="3200" dirty="0"/>
            </a:br>
            <a:r>
              <a:rPr lang="en-US" sz="3200" dirty="0"/>
              <a:t>Please comment on the </a:t>
            </a:r>
            <a:r>
              <a:rPr lang="en-US" sz="3200" dirty="0" err="1"/>
              <a:t>Xray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65523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12" y="106501"/>
            <a:ext cx="5828416" cy="65098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5" y="498764"/>
            <a:ext cx="6196116" cy="59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14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/>
              <a:t>OM view ( water's view ) show disruption of </a:t>
            </a:r>
            <a:r>
              <a:rPr lang="en-US" altLang="zh-HK" dirty="0" err="1"/>
              <a:t>McGrigor</a:t>
            </a:r>
            <a:r>
              <a:rPr lang="en-US" altLang="zh-HK" dirty="0"/>
              <a:t> line 2 on right side. teardrop sign, no fluid level in maxillary sinus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845858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355" y="777661"/>
            <a:ext cx="10233800" cy="4351338"/>
          </a:xfrm>
        </p:spPr>
        <p:txBody>
          <a:bodyPr/>
          <a:lstStyle/>
          <a:p>
            <a:r>
              <a:rPr lang="en-US" dirty="0"/>
              <a:t>Question6.2</a:t>
            </a:r>
            <a:br>
              <a:rPr lang="en-US" dirty="0"/>
            </a:br>
            <a:r>
              <a:rPr lang="en-US" dirty="0"/>
              <a:t>Please comment on the CT film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altLang="zh-HK" dirty="0"/>
              <a:t>fracture right orbital floor, </a:t>
            </a:r>
            <a:br>
              <a:rPr lang="en-US" altLang="zh-HK" dirty="0"/>
            </a:br>
            <a:r>
              <a:rPr lang="en-US" altLang="zh-HK" dirty="0"/>
              <a:t>with no obvious entrapment </a:t>
            </a:r>
            <a:br>
              <a:rPr lang="en-US" altLang="zh-HK" dirty="0"/>
            </a:br>
            <a:r>
              <a:rPr lang="en-US" altLang="zh-HK" dirty="0"/>
              <a:t>of muscle, no fluid level in the </a:t>
            </a:r>
            <a:br>
              <a:rPr lang="en-US" altLang="zh-HK" dirty="0"/>
            </a:br>
            <a:r>
              <a:rPr lang="en-US" altLang="zh-HK" dirty="0"/>
              <a:t>maxillary sinus 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578" y="309747"/>
            <a:ext cx="6103917" cy="610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8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819807"/>
            <a:ext cx="10233800" cy="5357156"/>
          </a:xfrm>
        </p:spPr>
        <p:txBody>
          <a:bodyPr>
            <a:normAutofit/>
          </a:bodyPr>
          <a:lstStyle/>
          <a:p>
            <a:r>
              <a:rPr lang="en-US" sz="3200" dirty="0"/>
              <a:t>Question 6.3</a:t>
            </a:r>
            <a:br>
              <a:rPr lang="en-US" sz="3200" dirty="0"/>
            </a:br>
            <a:r>
              <a:rPr lang="en-US" sz="3200" dirty="0"/>
              <a:t>What are the physical findings of this condition?</a:t>
            </a:r>
          </a:p>
          <a:p>
            <a:r>
              <a:rPr lang="en-US" sz="3200" dirty="0"/>
              <a:t>T</a:t>
            </a:r>
            <a:r>
              <a:rPr lang="en-US" altLang="zh-HK" sz="3200" dirty="0"/>
              <a:t>enderness or crepitus in the inferior orbital floor</a:t>
            </a:r>
            <a:br>
              <a:rPr lang="en-US" altLang="zh-HK" sz="3200" dirty="0"/>
            </a:br>
            <a:br>
              <a:rPr lang="en-US" altLang="zh-HK" sz="3200" dirty="0"/>
            </a:br>
            <a:r>
              <a:rPr lang="en-US" altLang="zh-HK" sz="3200" dirty="0"/>
              <a:t>lost of sensation in the face </a:t>
            </a:r>
            <a:br>
              <a:rPr lang="en-US" altLang="zh-HK" sz="3200" dirty="0"/>
            </a:br>
            <a:br>
              <a:rPr lang="en-US" altLang="zh-HK" sz="3200" dirty="0"/>
            </a:br>
            <a:r>
              <a:rPr lang="en-US" altLang="zh-HK" sz="3200" dirty="0"/>
              <a:t>diplopia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886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179" y="121646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HK" dirty="0"/>
              <a:t>Question 6.4</a:t>
            </a:r>
            <a:br>
              <a:rPr lang="en-US" altLang="zh-HK" dirty="0"/>
            </a:br>
            <a:r>
              <a:rPr lang="en-US" altLang="zh-HK" dirty="0"/>
              <a:t>What is the management plan for him in emergency department?</a:t>
            </a:r>
            <a:br>
              <a:rPr lang="en-US" altLang="zh-HK" dirty="0"/>
            </a:b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827283"/>
            <a:ext cx="10233800" cy="3349680"/>
          </a:xfrm>
        </p:spPr>
        <p:txBody>
          <a:bodyPr/>
          <a:lstStyle/>
          <a:p>
            <a:r>
              <a:rPr lang="en-GB" altLang="zh-HK" dirty="0"/>
              <a:t>1 pain control</a:t>
            </a:r>
          </a:p>
          <a:p>
            <a:r>
              <a:rPr lang="en-GB" altLang="zh-HK" dirty="0"/>
              <a:t>2 wound </a:t>
            </a:r>
            <a:r>
              <a:rPr lang="en-GB" altLang="zh-HK" dirty="0" err="1"/>
              <a:t>managment</a:t>
            </a:r>
            <a:r>
              <a:rPr lang="en-GB" altLang="zh-HK" dirty="0"/>
              <a:t> like dressing, ATT if necessary </a:t>
            </a:r>
          </a:p>
          <a:p>
            <a:r>
              <a:rPr lang="en-GB" altLang="zh-HK" dirty="0"/>
              <a:t>3 Antibiotic cover </a:t>
            </a:r>
          </a:p>
          <a:p>
            <a:r>
              <a:rPr lang="en-GB" altLang="zh-HK" dirty="0"/>
              <a:t>4 consider surgical therapy if significant </a:t>
            </a:r>
            <a:r>
              <a:rPr lang="en-GB" altLang="zh-HK" dirty="0" err="1"/>
              <a:t>enophthalmos</a:t>
            </a:r>
            <a:r>
              <a:rPr lang="en-GB" altLang="zh-HK" dirty="0"/>
              <a:t>, hypo-</a:t>
            </a:r>
            <a:r>
              <a:rPr lang="en-GB" altLang="zh-HK" dirty="0" err="1"/>
              <a:t>ophthalmus</a:t>
            </a:r>
            <a:r>
              <a:rPr lang="en-GB" altLang="zh-HK" dirty="0"/>
              <a:t>, entrapped inferior rectus muscle or tissue , fracture more </a:t>
            </a:r>
            <a:r>
              <a:rPr lang="en-GB" altLang="zh-HK" dirty="0" err="1"/>
              <a:t>thanan</a:t>
            </a:r>
            <a:r>
              <a:rPr lang="en-GB" altLang="zh-HK" dirty="0"/>
              <a:t> 50% of the floor, diplopia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107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2767526"/>
            <a:ext cx="10516511" cy="1322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44" y="2919926"/>
            <a:ext cx="10516511" cy="1322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55" y="94008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73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Case 7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HK" sz="3200" dirty="0"/>
              <a:t>60 years old woman, left frank pain with fever for 3 days.</a:t>
            </a:r>
          </a:p>
          <a:p>
            <a:r>
              <a:rPr lang="en-US" altLang="zh-HK" sz="3200" dirty="0"/>
              <a:t>BP 126/75 P130 temp 38.5</a:t>
            </a:r>
            <a:endParaRPr lang="zh-HK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986843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939" y="293077"/>
            <a:ext cx="10233800" cy="5591908"/>
          </a:xfrm>
        </p:spPr>
        <p:txBody>
          <a:bodyPr/>
          <a:lstStyle/>
          <a:p>
            <a:r>
              <a:rPr lang="en-US" altLang="zh-HK" sz="3200" dirty="0"/>
              <a:t>Question 7.1</a:t>
            </a:r>
            <a:br>
              <a:rPr lang="en-US" altLang="zh-HK" sz="3200" dirty="0"/>
            </a:br>
            <a:r>
              <a:rPr lang="en-US" altLang="zh-HK" sz="3200" dirty="0"/>
              <a:t>Please comment on the Ultrasound. What is your diagnosis?</a:t>
            </a:r>
            <a:r>
              <a:rPr lang="en-US" altLang="zh-HK" dirty="0"/>
              <a:t> </a:t>
            </a:r>
            <a:endParaRPr lang="zh-HK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60" y="1414095"/>
            <a:ext cx="9190893" cy="516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433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/>
              <a:t>echogenic debris in collecting system </a:t>
            </a:r>
          </a:p>
          <a:p>
            <a:r>
              <a:rPr lang="en-US" altLang="zh-HK" dirty="0"/>
              <a:t>Air within renal parenchyma with reverberation artifact</a:t>
            </a:r>
          </a:p>
          <a:p>
            <a:r>
              <a:rPr lang="en-US" altLang="zh-HK" dirty="0"/>
              <a:t>emphysematous pyelonephritis 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425430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228" y="599090"/>
            <a:ext cx="10233800" cy="4652963"/>
          </a:xfrm>
        </p:spPr>
        <p:txBody>
          <a:bodyPr>
            <a:normAutofit/>
          </a:bodyPr>
          <a:lstStyle/>
          <a:p>
            <a:r>
              <a:rPr lang="en-US" altLang="zh-HK" sz="3200" dirty="0"/>
              <a:t>Question 7.2</a:t>
            </a:r>
            <a:br>
              <a:rPr lang="en-US" altLang="zh-HK" sz="3200" dirty="0"/>
            </a:br>
            <a:r>
              <a:rPr lang="en-US" altLang="zh-HK" sz="3200" dirty="0"/>
              <a:t>Please comment on the CT film</a:t>
            </a:r>
          </a:p>
          <a:p>
            <a:endParaRPr lang="en-US" altLang="zh-HK" sz="3200" dirty="0"/>
          </a:p>
          <a:p>
            <a:r>
              <a:rPr lang="en-US" altLang="zh-HK" sz="3200" dirty="0"/>
              <a:t>Gross swelling of the left kidney </a:t>
            </a:r>
            <a:br>
              <a:rPr lang="en-US" altLang="zh-HK" sz="3200" dirty="0"/>
            </a:br>
            <a:r>
              <a:rPr lang="en-US" altLang="zh-HK" sz="3200" dirty="0"/>
              <a:t>with pocket of gas seen in </a:t>
            </a:r>
            <a:br>
              <a:rPr lang="en-US" altLang="zh-HK" sz="3200" dirty="0"/>
            </a:br>
            <a:r>
              <a:rPr lang="en-US" altLang="zh-HK" sz="3200" dirty="0"/>
              <a:t>renal parenchyma</a:t>
            </a:r>
            <a:br>
              <a:rPr lang="en-US" altLang="zh-HK" sz="3200" dirty="0"/>
            </a:br>
            <a:br>
              <a:rPr lang="en-US" altLang="zh-HK" sz="3200" dirty="0"/>
            </a:br>
            <a:r>
              <a:rPr lang="en-US" altLang="zh-HK" sz="3200" dirty="0"/>
              <a:t>Perinephric fat stranding </a:t>
            </a:r>
          </a:p>
          <a:p>
            <a:endParaRPr lang="zh-HK" alt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43" y="689640"/>
            <a:ext cx="5210907" cy="521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4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769" y="243010"/>
            <a:ext cx="10233800" cy="4351338"/>
          </a:xfrm>
        </p:spPr>
        <p:txBody>
          <a:bodyPr/>
          <a:lstStyle/>
          <a:p>
            <a:r>
              <a:rPr lang="en-US" altLang="zh-HK" dirty="0"/>
              <a:t>Question 7.3</a:t>
            </a:r>
            <a:br>
              <a:rPr lang="en-US" altLang="zh-HK" dirty="0"/>
            </a:br>
            <a:r>
              <a:rPr lang="en-US" altLang="zh-HK" dirty="0"/>
              <a:t>please comment the CT film after few hours.</a:t>
            </a:r>
            <a:endParaRPr lang="zh-HK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032" y="1291248"/>
            <a:ext cx="5211763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6" y="1291248"/>
            <a:ext cx="5147286" cy="514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142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/>
              <a:t>Interval increase in gas densities is noted in the left renal parenchyma.</a:t>
            </a:r>
            <a:br>
              <a:rPr lang="en-US" altLang="zh-HK" dirty="0"/>
            </a:br>
            <a:r>
              <a:rPr lang="en-US" altLang="zh-HK" dirty="0"/>
              <a:t>Wedge-shaped </a:t>
            </a:r>
            <a:r>
              <a:rPr lang="en-US" altLang="zh-HK" dirty="0" err="1"/>
              <a:t>hypoenhancing</a:t>
            </a:r>
            <a:r>
              <a:rPr lang="en-US" altLang="zh-HK" dirty="0"/>
              <a:t> areas are noted in left kidney, </a:t>
            </a:r>
          </a:p>
          <a:p>
            <a:endParaRPr lang="en-US" altLang="zh-HK" dirty="0"/>
          </a:p>
          <a:p>
            <a:r>
              <a:rPr lang="en-US" altLang="zh-HK" dirty="0"/>
              <a:t>interval progression of left emphysematous pyelonephritis +/- infarcts.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757583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090" y="1327329"/>
            <a:ext cx="10233800" cy="4351338"/>
          </a:xfrm>
        </p:spPr>
        <p:txBody>
          <a:bodyPr/>
          <a:lstStyle/>
          <a:p>
            <a:pPr hangingPunct="0"/>
            <a:r>
              <a:rPr lang="en-US" dirty="0"/>
              <a:t>Question 1.1</a:t>
            </a:r>
            <a:br>
              <a:rPr lang="en-US" dirty="0"/>
            </a:br>
            <a:r>
              <a:rPr lang="en-US" dirty="0"/>
              <a:t>What are the signs of the patient?</a:t>
            </a:r>
          </a:p>
          <a:p>
            <a:pPr hangingPunct="0"/>
            <a:r>
              <a:rPr lang="en-US" dirty="0"/>
              <a:t>Question 1.2</a:t>
            </a:r>
            <a:br>
              <a:rPr lang="en-US" dirty="0"/>
            </a:br>
            <a:r>
              <a:rPr lang="en-US" dirty="0"/>
              <a:t>What is the diagnosis ? Is there any classification?</a:t>
            </a:r>
          </a:p>
          <a:p>
            <a:pPr hangingPunct="0"/>
            <a:r>
              <a:rPr lang="en-US" dirty="0"/>
              <a:t>Question 1.3</a:t>
            </a:r>
            <a:br>
              <a:rPr lang="en-US" dirty="0"/>
            </a:br>
            <a:r>
              <a:rPr lang="en-US" dirty="0"/>
              <a:t>Is  there any diagnostic scoring system to distinguish this condition from other similar conditions?</a:t>
            </a:r>
          </a:p>
          <a:p>
            <a:pPr hangingPunct="0"/>
            <a:r>
              <a:rPr lang="en-US" dirty="0"/>
              <a:t>Question 1.4</a:t>
            </a:r>
          </a:p>
          <a:p>
            <a:r>
              <a:rPr lang="en-US" dirty="0"/>
              <a:t>What is the management plan in emergency room?</a:t>
            </a:r>
          </a:p>
        </p:txBody>
      </p:sp>
    </p:spTree>
    <p:extLst>
      <p:ext uri="{BB962C8B-B14F-4D97-AF65-F5344CB8AC3E}">
        <p14:creationId xmlns:p14="http://schemas.microsoft.com/office/powerpoint/2010/main" val="3149019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K" dirty="0"/>
              <a:t>What are the signs of the patient?</a:t>
            </a:r>
            <a:br>
              <a:rPr lang="en-US" altLang="zh-HK" dirty="0"/>
            </a:b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647" y="1268576"/>
            <a:ext cx="11145573" cy="4837933"/>
          </a:xfrm>
        </p:spPr>
        <p:txBody>
          <a:bodyPr/>
          <a:lstStyle/>
          <a:p>
            <a:r>
              <a:rPr lang="en-US" altLang="zh-HK" dirty="0"/>
              <a:t>swelling of infected limb, erythema, dusky discoloration and bullae ( positively correlation with amputation and mortality rates)</a:t>
            </a:r>
          </a:p>
          <a:p>
            <a:endParaRPr lang="zh-HK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1" y="3765399"/>
            <a:ext cx="11968678" cy="240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1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158" y="493986"/>
            <a:ext cx="10512972" cy="1427929"/>
          </a:xfrm>
        </p:spPr>
        <p:txBody>
          <a:bodyPr>
            <a:normAutofit fontScale="90000"/>
          </a:bodyPr>
          <a:lstStyle/>
          <a:p>
            <a:r>
              <a:rPr lang="en-US" altLang="zh-HK" dirty="0"/>
              <a:t>What is the diagnosis ? Is there any classification?</a:t>
            </a:r>
            <a:br>
              <a:rPr lang="en-US" altLang="zh-HK" dirty="0"/>
            </a:b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zh-HK" dirty="0"/>
              <a:t>necrotizing fasciitis. classification based on the microbiology</a:t>
            </a:r>
          </a:p>
          <a:p>
            <a:r>
              <a:rPr lang="en-GB" altLang="zh-HK" dirty="0"/>
              <a:t>type 1 </a:t>
            </a:r>
            <a:r>
              <a:rPr lang="en-GB" altLang="zh-HK" dirty="0" err="1"/>
              <a:t>polymicrobial</a:t>
            </a:r>
            <a:r>
              <a:rPr lang="en-GB" altLang="zh-HK" dirty="0"/>
              <a:t>. It affect mainly truck, abdomen and perineum</a:t>
            </a:r>
          </a:p>
          <a:p>
            <a:r>
              <a:rPr lang="en-GB" altLang="zh-HK" dirty="0"/>
              <a:t>type 2 </a:t>
            </a:r>
            <a:r>
              <a:rPr lang="en-GB" altLang="zh-HK" dirty="0" err="1"/>
              <a:t>monomicrobial</a:t>
            </a:r>
            <a:r>
              <a:rPr lang="en-GB" altLang="zh-HK" dirty="0"/>
              <a:t> infection, </a:t>
            </a:r>
            <a:r>
              <a:rPr lang="en-GB" altLang="zh-HK" dirty="0" err="1"/>
              <a:t>eg</a:t>
            </a:r>
            <a:r>
              <a:rPr lang="en-GB" altLang="zh-HK" dirty="0"/>
              <a:t> group A streptococci </a:t>
            </a:r>
            <a:r>
              <a:rPr lang="en-GB" altLang="zh-HK" dirty="0" err="1"/>
              <a:t>pyogens</a:t>
            </a:r>
            <a:r>
              <a:rPr lang="en-GB" altLang="zh-HK" dirty="0"/>
              <a:t>, extremities</a:t>
            </a:r>
          </a:p>
          <a:p>
            <a:r>
              <a:rPr lang="en-GB" altLang="zh-HK" dirty="0"/>
              <a:t>type 3 Marine </a:t>
            </a:r>
            <a:r>
              <a:rPr lang="en-GB" altLang="zh-HK" dirty="0" err="1"/>
              <a:t>vibrios</a:t>
            </a:r>
            <a:r>
              <a:rPr lang="en-GB" altLang="zh-HK" dirty="0"/>
              <a:t> 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93013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179" y="1229711"/>
            <a:ext cx="10515600" cy="1427929"/>
          </a:xfrm>
        </p:spPr>
        <p:txBody>
          <a:bodyPr>
            <a:normAutofit fontScale="90000"/>
          </a:bodyPr>
          <a:lstStyle/>
          <a:p>
            <a:r>
              <a:rPr lang="en-US" altLang="zh-HK" dirty="0"/>
              <a:t>Is  there any diagnostic scoring system to distinguish this condition from other similar conditions?</a:t>
            </a:r>
            <a:br>
              <a:rPr lang="en-US" altLang="zh-HK" dirty="0"/>
            </a:b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848303"/>
            <a:ext cx="10233800" cy="3328660"/>
          </a:xfrm>
        </p:spPr>
        <p:txBody>
          <a:bodyPr/>
          <a:lstStyle/>
          <a:p>
            <a:r>
              <a:rPr lang="en-GB" altLang="zh-HK" dirty="0"/>
              <a:t>Laboratory risk indicator for necrotizing fasciitis score (LRINEC score) . It includes CRP, WBC, </a:t>
            </a:r>
            <a:r>
              <a:rPr lang="en-GB" altLang="zh-HK" dirty="0" err="1"/>
              <a:t>Hb</a:t>
            </a:r>
            <a:r>
              <a:rPr lang="en-GB" altLang="zh-HK" dirty="0"/>
              <a:t>, sodium, creatinine and glucose.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5050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100" y="2442074"/>
            <a:ext cx="10233800" cy="3003229"/>
          </a:xfrm>
        </p:spPr>
        <p:txBody>
          <a:bodyPr>
            <a:normAutofit/>
          </a:bodyPr>
          <a:lstStyle/>
          <a:p>
            <a:pPr hangingPunct="0"/>
            <a:r>
              <a:rPr lang="en-US" sz="3600" dirty="0"/>
              <a:t>60 years old lady complaint of headache for few days. She had a minor head injury one week ago. There is no abnormal neurological sign detected.</a:t>
            </a:r>
          </a:p>
        </p:txBody>
      </p:sp>
    </p:spTree>
    <p:extLst>
      <p:ext uri="{BB962C8B-B14F-4D97-AF65-F5344CB8AC3E}">
        <p14:creationId xmlns:p14="http://schemas.microsoft.com/office/powerpoint/2010/main" val="320354679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368</TotalTime>
  <Words>949</Words>
  <Application>Microsoft Office PowerPoint</Application>
  <PresentationFormat>Widescreen</PresentationFormat>
  <Paragraphs>136</Paragraphs>
  <Slides>45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Depth</vt:lpstr>
      <vt:lpstr>OSCE 2016 April</vt:lpstr>
      <vt:lpstr>Case 1</vt:lpstr>
      <vt:lpstr>PowerPoint Presentation</vt:lpstr>
      <vt:lpstr>PowerPoint Presentation</vt:lpstr>
      <vt:lpstr>PowerPoint Presentation</vt:lpstr>
      <vt:lpstr>What are the signs of the patient? </vt:lpstr>
      <vt:lpstr>What is the diagnosis ? Is there any classification? </vt:lpstr>
      <vt:lpstr>Is  there any diagnostic scoring system to distinguish this condition from other similar conditions? </vt:lpstr>
      <vt:lpstr>Case 2</vt:lpstr>
      <vt:lpstr>PowerPoint Presentation</vt:lpstr>
      <vt:lpstr>PowerPoint Presentation</vt:lpstr>
      <vt:lpstr>PowerPoint Presentation</vt:lpstr>
      <vt:lpstr>What are the risk factors associated in the disease? </vt:lpstr>
      <vt:lpstr>What are the other investigations? </vt:lpstr>
      <vt:lpstr>What is the treatment principle for this condition? </vt:lpstr>
      <vt:lpstr>Case 3</vt:lpstr>
      <vt:lpstr>PowerPoint Presentation</vt:lpstr>
      <vt:lpstr>PowerPoint Presentation</vt:lpstr>
      <vt:lpstr>PowerPoint Presentation</vt:lpstr>
      <vt:lpstr>Case 4</vt:lpstr>
      <vt:lpstr>PowerPoint Presentation</vt:lpstr>
      <vt:lpstr>PowerPoint Presentation</vt:lpstr>
      <vt:lpstr>PowerPoint Presentation</vt:lpstr>
      <vt:lpstr>PowerPoint Presentation</vt:lpstr>
      <vt:lpstr>What are the management in the emergency department?</vt:lpstr>
      <vt:lpstr>What is the indications of surgery for the above patient? </vt:lpstr>
      <vt:lpstr>Case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6.4 What is the management plan for him in emergency department? </vt:lpstr>
      <vt:lpstr>Case 7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Stanley Chau</dc:creator>
  <cp:lastModifiedBy>Stanley Chau</cp:lastModifiedBy>
  <cp:revision>38</cp:revision>
  <cp:lastPrinted>2016-04-01T12:41:01Z</cp:lastPrinted>
  <dcterms:created xsi:type="dcterms:W3CDTF">2016-03-31T11:12:25Z</dcterms:created>
  <dcterms:modified xsi:type="dcterms:W3CDTF">2016-04-21T07:16:03Z</dcterms:modified>
</cp:coreProperties>
</file>